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2" r:id="rId3"/>
    <p:sldId id="257" r:id="rId4"/>
    <p:sldId id="263" r:id="rId5"/>
    <p:sldId id="258" r:id="rId6"/>
    <p:sldId id="261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dhi Dubey" initials="N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28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0A9CA88-93EB-4DC0-A00D-64E6AB7A08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E84C1AD-30A9-4EF6-A8E1-7484242EF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DD5A-8BCF-4027-855C-E7E2254C4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IN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Reflections </a:t>
            </a:r>
            <a:r>
              <a:rPr lang="en-IN" sz="4600" b="1" dirty="0">
                <a:latin typeface="Arial" panose="020B0604020202020204" pitchFamily="34" charset="0"/>
                <a:cs typeface="Arial" panose="020B0604020202020204" pitchFamily="34" charset="0"/>
              </a:rPr>
              <a:t>from the Government of India on the Partners’ Forum 2018 </a:t>
            </a:r>
            <a:endParaRPr lang="en-IN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F08289-12A4-4674-B213-B66665DDC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Autofit/>
          </a:bodyPr>
          <a:lstStyle/>
          <a:p>
            <a:pPr algn="ctr"/>
            <a:r>
              <a:rPr lang="en-IN" sz="1400" b="1" spc="-1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IN" sz="1400" b="1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Vandana </a:t>
            </a:r>
            <a:r>
              <a:rPr lang="en-IN" sz="1400" b="1" spc="-1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Gurnani</a:t>
            </a:r>
            <a:r>
              <a:rPr lang="en-IN" sz="1400" b="1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IN" sz="1400" b="1" spc="-1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Joint </a:t>
            </a:r>
            <a:r>
              <a:rPr lang="en-IN" sz="1400" b="1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Secretary (RCH),  </a:t>
            </a:r>
            <a:endParaRPr lang="en-IN" sz="1400" b="1" spc="-1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IN" sz="1400" b="1" spc="-1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Ministry </a:t>
            </a:r>
            <a:r>
              <a:rPr lang="en-IN" sz="1400" b="1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Health &amp; Family Welfare, </a:t>
            </a:r>
            <a:endParaRPr lang="en-IN" sz="1400" b="1" spc="-1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IN" sz="1400" b="1" spc="-1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Government </a:t>
            </a:r>
            <a:r>
              <a:rPr lang="en-IN" sz="1400" b="1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India</a:t>
            </a:r>
          </a:p>
          <a:p>
            <a:pPr algn="ctr"/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13 December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6293BF-7884-44B3-A404-62E794DD3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4" y="1387877"/>
            <a:ext cx="3458249" cy="13104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6E571C-8A2B-4F37-B155-9C5DF0ACA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D6764C-5DFB-4E23-939F-A276A39B3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74" y="4350634"/>
            <a:ext cx="3458249" cy="133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4B371-AD6B-4CE9-8040-D4F35B06B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147" y="54787"/>
            <a:ext cx="2229853" cy="6433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D79258-DAC7-074E-8B5A-5355407F3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" y="-1"/>
            <a:ext cx="3466162" cy="75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3B99-06EC-C444-B864-BCBABE43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Partners’ Forum </a:t>
            </a:r>
            <a:r>
              <a:rPr lang="en-US" sz="4400" dirty="0" smtClean="0"/>
              <a:t>2018</a:t>
            </a:r>
            <a:endParaRPr lang="en-US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2264DFA-2E9C-8743-8C9B-F73F5D3C6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702" y="762000"/>
            <a:ext cx="7723286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8EEC32-42E4-584A-B0D1-39FB75B7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8" y="35416"/>
            <a:ext cx="2947482" cy="682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DECAE2-DDE7-D347-921C-DA61A5F30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147" y="54787"/>
            <a:ext cx="2229853" cy="6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75572-4099-450E-9EC0-291CC63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Commitment from the Government of India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F89AD8-04C5-4750-A2FA-AD47417EB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757050"/>
          </a:xfrm>
        </p:spPr>
        <p:txBody>
          <a:bodyPr anchor="t">
            <a:noAutofit/>
          </a:bodyPr>
          <a:lstStyle/>
          <a:p>
            <a:pPr lvl="0"/>
            <a:r>
              <a:rPr lang="en-IN" sz="2600" dirty="0"/>
              <a:t>Ensure that women, children and youth are at the centre of every policy, programme and </a:t>
            </a:r>
            <a:r>
              <a:rPr lang="en-IN" sz="2600" dirty="0" smtClean="0"/>
              <a:t>initiative</a:t>
            </a:r>
            <a:endParaRPr lang="en-IN" sz="2600" dirty="0"/>
          </a:p>
          <a:p>
            <a:pPr lvl="0"/>
            <a:r>
              <a:rPr lang="en-IN" sz="2600" dirty="0"/>
              <a:t>Continue to work towards universal health coverage for all.</a:t>
            </a:r>
          </a:p>
          <a:p>
            <a:pPr lvl="0"/>
            <a:r>
              <a:rPr lang="en-IN" sz="2600" dirty="0"/>
              <a:t>Increase India’s health spending to 2.5 percent of GDP by 2025 which implies an actual increase of 345 percent over the current share, in </a:t>
            </a:r>
            <a:r>
              <a:rPr lang="en-IN" sz="2600" b="1" dirty="0"/>
              <a:t>eight</a:t>
            </a:r>
            <a:r>
              <a:rPr lang="en-IN" sz="2600" dirty="0"/>
              <a:t> years.</a:t>
            </a:r>
          </a:p>
          <a:p>
            <a:pPr lvl="0"/>
            <a:r>
              <a:rPr lang="en-IN" sz="2600" b="1" dirty="0" smtClean="0"/>
              <a:t>Ayushman Bharat: </a:t>
            </a:r>
            <a:r>
              <a:rPr lang="en-IN" sz="2600" dirty="0" smtClean="0"/>
              <a:t>Introduce </a:t>
            </a:r>
            <a:r>
              <a:rPr lang="en-IN" sz="2600" dirty="0"/>
              <a:t>150, 000 Health &amp; Wellness Centres by 2022, that will provide comprehensive primary </a:t>
            </a:r>
            <a:r>
              <a:rPr lang="en-IN" sz="2600" dirty="0" smtClean="0"/>
              <a:t>care and health insurance cover to 500 million citizens under PM Jan Arogya Yojana</a:t>
            </a:r>
            <a:endParaRPr lang="en-IN" sz="2600" dirty="0"/>
          </a:p>
          <a:p>
            <a:endParaRPr lang="en-IN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FC9B05-3130-4B95-AF5B-91ADE1CE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" y="35416"/>
            <a:ext cx="2947482" cy="682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C2963F-C560-4179-BF37-00D68E245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47" y="54787"/>
            <a:ext cx="2229853" cy="6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75572-4099-450E-9EC0-291CC63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Commitment from the Government of India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F89AD8-04C5-4750-A2FA-AD47417E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IN" sz="2400" dirty="0" smtClean="0"/>
              <a:t>Improve </a:t>
            </a:r>
            <a:r>
              <a:rPr lang="en-IN" sz="2400" dirty="0"/>
              <a:t>education, water, sanitation, rural development, health and nutrition in 117 aspirational districts.</a:t>
            </a:r>
          </a:p>
          <a:p>
            <a:pPr lvl="0"/>
            <a:r>
              <a:rPr lang="en-IN" sz="2400" dirty="0"/>
              <a:t>Improve nutrition and compensate wage loss for more than 50 million pregnant women and lactating mothers before and after delivery as a part of the Pradhan Mantri </a:t>
            </a:r>
            <a:r>
              <a:rPr lang="en-IN" sz="2400" dirty="0" err="1"/>
              <a:t>Matru</a:t>
            </a:r>
            <a:r>
              <a:rPr lang="en-IN" sz="2400" dirty="0"/>
              <a:t> Vandana Yojana.</a:t>
            </a:r>
          </a:p>
          <a:p>
            <a:pPr lvl="0"/>
            <a:r>
              <a:rPr lang="en-IN" sz="2400" dirty="0"/>
              <a:t>Ensure education and better quality of life for the girl child through ‘</a:t>
            </a:r>
            <a:r>
              <a:rPr lang="en-IN" sz="2400" dirty="0" err="1"/>
              <a:t>Beti</a:t>
            </a:r>
            <a:r>
              <a:rPr lang="en-IN" sz="2400" dirty="0"/>
              <a:t> </a:t>
            </a:r>
            <a:r>
              <a:rPr lang="en-IN" sz="2400" dirty="0" err="1"/>
              <a:t>Bacaho</a:t>
            </a:r>
            <a:r>
              <a:rPr lang="en-IN" sz="2400" dirty="0"/>
              <a:t>, </a:t>
            </a:r>
            <a:r>
              <a:rPr lang="en-IN" sz="2400" dirty="0" err="1"/>
              <a:t>Beti</a:t>
            </a:r>
            <a:r>
              <a:rPr lang="en-IN" sz="2400" dirty="0"/>
              <a:t> </a:t>
            </a:r>
            <a:r>
              <a:rPr lang="en-IN" sz="2400" dirty="0" err="1"/>
              <a:t>Padhao</a:t>
            </a:r>
            <a:r>
              <a:rPr lang="en-IN" sz="2400" dirty="0"/>
              <a:t>’ scheme.</a:t>
            </a:r>
          </a:p>
          <a:p>
            <a:pPr lvl="0"/>
            <a:r>
              <a:rPr lang="en-US" sz="2400" dirty="0" smtClean="0"/>
              <a:t>Empower </a:t>
            </a:r>
            <a:r>
              <a:rPr lang="en-US" sz="2400" dirty="0"/>
              <a:t>communities, improving health and education, ending poverty and boosting economic growth and ultimately, leaving no one behind. </a:t>
            </a:r>
            <a:endParaRPr lang="en-IN" sz="2400" dirty="0"/>
          </a:p>
          <a:p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FC9B05-3130-4B95-AF5B-91ADE1CE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" y="35416"/>
            <a:ext cx="2947482" cy="682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C2963F-C560-4179-BF37-00D68E245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47" y="54787"/>
            <a:ext cx="2229853" cy="6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4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DD57B-1D94-447D-AD44-7484F869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India’s adaptation of the Global Strategy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66E4D-170D-4829-9E14-FA4CA386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783" y="864107"/>
            <a:ext cx="8337923" cy="5861158"/>
          </a:xfrm>
        </p:spPr>
        <p:txBody>
          <a:bodyPr anchor="t">
            <a:noAutofit/>
          </a:bodyPr>
          <a:lstStyle/>
          <a:p>
            <a:pPr lvl="0"/>
            <a:r>
              <a:rPr lang="en-IN" sz="2400" dirty="0" smtClean="0"/>
              <a:t>India </a:t>
            </a:r>
            <a:r>
              <a:rPr lang="en-IN" sz="2400" dirty="0"/>
              <a:t>Strategy for Women’s, Children’s and Adolescents’ Health  </a:t>
            </a:r>
            <a:r>
              <a:rPr lang="en-IN" sz="2400" b="1" dirty="0"/>
              <a:t>(I-WACH), 2018-30</a:t>
            </a:r>
            <a:r>
              <a:rPr lang="en-IN" sz="2400" dirty="0"/>
              <a:t> seeks to ensure that every woman, child and adolescent </a:t>
            </a:r>
            <a:r>
              <a:rPr lang="en-IN" sz="2400" dirty="0" smtClean="0"/>
              <a:t>realizes </a:t>
            </a:r>
            <a:r>
              <a:rPr lang="en-IN" sz="2400" dirty="0"/>
              <a:t>the attainment of the highest possible level of physical and mental health and well-being, has social and economic opportunities and can participate fully in shaping sustainable and prosperous societies. </a:t>
            </a:r>
          </a:p>
          <a:p>
            <a:endParaRPr lang="en-IN" sz="2400" dirty="0"/>
          </a:p>
          <a:p>
            <a:pPr lvl="0"/>
            <a:r>
              <a:rPr lang="en-IN" sz="2400" dirty="0"/>
              <a:t>Targets have been set in terms of ending preventable mortality (</a:t>
            </a:r>
            <a:r>
              <a:rPr lang="en-IN" sz="2400" b="1" dirty="0"/>
              <a:t>Survive</a:t>
            </a:r>
            <a:r>
              <a:rPr lang="en-IN" sz="2400" dirty="0"/>
              <a:t>) and enabling women, children and adolescents to enjoy good health (</a:t>
            </a:r>
            <a:r>
              <a:rPr lang="en-IN" sz="2400" b="1" dirty="0"/>
              <a:t>Thrive</a:t>
            </a:r>
            <a:r>
              <a:rPr lang="en-IN" sz="2400" dirty="0"/>
              <a:t>) while playing a full role in contributing to transformative change and sustainable development (</a:t>
            </a:r>
            <a:r>
              <a:rPr lang="en-IN" sz="2400" b="1" dirty="0"/>
              <a:t>Transform</a:t>
            </a:r>
            <a:r>
              <a:rPr lang="en-IN" sz="2400" dirty="0"/>
              <a:t>). </a:t>
            </a:r>
          </a:p>
          <a:p>
            <a:pPr lvl="0"/>
            <a:r>
              <a:rPr lang="en-IN" sz="2400" dirty="0"/>
              <a:t>Key focus areas include </a:t>
            </a:r>
            <a:r>
              <a:rPr lang="en-IN" sz="2400" dirty="0" smtClean="0"/>
              <a:t>leadership </a:t>
            </a:r>
            <a:r>
              <a:rPr lang="en-IN" sz="2400" dirty="0"/>
              <a:t>and governance; financing for health; quality, equity &amp; dignity; multisectoral action; and community engagement.</a:t>
            </a:r>
          </a:p>
          <a:p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6CBF8C-0FE8-420A-A372-94083C0F2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" y="35416"/>
            <a:ext cx="2947482" cy="682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119820-CB81-4DDC-9B38-97B249DB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47" y="54787"/>
            <a:ext cx="2229853" cy="6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DF52C-4CDF-4BE1-8310-0830649E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en-US" dirty="0"/>
              <a:t>Developing country led Multi-stakeholders Platforms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40E1B-4FA4-4559-A06C-29A111702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515" y="715731"/>
            <a:ext cx="8265057" cy="6142269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n-IN" b="1" dirty="0" smtClean="0"/>
              <a:t>The </a:t>
            </a:r>
            <a:r>
              <a:rPr lang="en-IN" b="1" dirty="0"/>
              <a:t>RMNCAH </a:t>
            </a:r>
            <a:r>
              <a:rPr lang="en-IN" b="1" dirty="0" smtClean="0"/>
              <a:t>Coalition</a:t>
            </a:r>
            <a:r>
              <a:rPr lang="en-IN" dirty="0"/>
              <a:t> </a:t>
            </a:r>
            <a:r>
              <a:rPr lang="en-IN" dirty="0" smtClean="0"/>
              <a:t>constituted </a:t>
            </a:r>
            <a:r>
              <a:rPr lang="en-IN" dirty="0"/>
              <a:t>by the Ministry of Health &amp; Family Welfare </a:t>
            </a:r>
            <a:r>
              <a:rPr lang="en-IN" dirty="0" smtClean="0"/>
              <a:t>emphasises upon  </a:t>
            </a:r>
            <a:r>
              <a:rPr lang="en-IN" dirty="0"/>
              <a:t>alignment and partnership </a:t>
            </a:r>
            <a:r>
              <a:rPr lang="en-IN" dirty="0" smtClean="0"/>
              <a:t>to </a:t>
            </a:r>
            <a:r>
              <a:rPr lang="en-IN" dirty="0"/>
              <a:t>further the country’s progress towards achieving its </a:t>
            </a:r>
            <a:r>
              <a:rPr lang="en-IN" dirty="0" smtClean="0"/>
              <a:t>SDGs.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lvl="0"/>
            <a:r>
              <a:rPr lang="en-IN" dirty="0" smtClean="0"/>
              <a:t>F</a:t>
            </a:r>
            <a:r>
              <a:rPr lang="en-IN" dirty="0" smtClean="0"/>
              <a:t>acilitates multi</a:t>
            </a:r>
            <a:r>
              <a:rPr lang="en-IN" dirty="0"/>
              <a:t>-stakeholder engagement </a:t>
            </a:r>
            <a:r>
              <a:rPr lang="en-IN" dirty="0" smtClean="0"/>
              <a:t>. </a:t>
            </a:r>
            <a:r>
              <a:rPr lang="en-IN" dirty="0" smtClean="0"/>
              <a:t>A </a:t>
            </a:r>
            <a:r>
              <a:rPr lang="en-IN" dirty="0"/>
              <a:t>total of </a:t>
            </a:r>
            <a:r>
              <a:rPr lang="en-IN" b="1" dirty="0" smtClean="0"/>
              <a:t>134 representatives:</a:t>
            </a:r>
          </a:p>
          <a:p>
            <a:pPr lvl="1"/>
            <a:r>
              <a:rPr lang="en-IN" dirty="0" smtClean="0"/>
              <a:t>UN agencies</a:t>
            </a:r>
            <a:r>
              <a:rPr lang="en-IN" dirty="0"/>
              <a:t>; </a:t>
            </a:r>
            <a:endParaRPr lang="en-IN" dirty="0" smtClean="0"/>
          </a:p>
          <a:p>
            <a:pPr lvl="1"/>
            <a:r>
              <a:rPr lang="en-IN" dirty="0" smtClean="0"/>
              <a:t>Donors </a:t>
            </a:r>
            <a:r>
              <a:rPr lang="en-IN" dirty="0"/>
              <a:t>and Foundations; </a:t>
            </a:r>
            <a:endParaRPr lang="en-IN" dirty="0" smtClean="0"/>
          </a:p>
          <a:p>
            <a:pPr lvl="1"/>
            <a:r>
              <a:rPr lang="en-IN" dirty="0" smtClean="0"/>
              <a:t>Non</a:t>
            </a:r>
            <a:r>
              <a:rPr lang="en-IN" dirty="0"/>
              <a:t>- Government Organization; </a:t>
            </a:r>
            <a:endParaRPr lang="en-IN" dirty="0" smtClean="0"/>
          </a:p>
          <a:p>
            <a:pPr lvl="1"/>
            <a:r>
              <a:rPr lang="en-IN" dirty="0" smtClean="0"/>
              <a:t>Private </a:t>
            </a:r>
            <a:r>
              <a:rPr lang="en-IN" dirty="0"/>
              <a:t>Sector; </a:t>
            </a:r>
            <a:endParaRPr lang="en-IN" dirty="0" smtClean="0"/>
          </a:p>
          <a:p>
            <a:pPr lvl="1"/>
            <a:r>
              <a:rPr lang="en-IN" dirty="0" smtClean="0"/>
              <a:t>Academic</a:t>
            </a:r>
            <a:r>
              <a:rPr lang="en-IN" dirty="0"/>
              <a:t>, Research and Training Institutes; </a:t>
            </a:r>
            <a:endParaRPr lang="en-IN" dirty="0" smtClean="0"/>
          </a:p>
          <a:p>
            <a:pPr lvl="1"/>
            <a:r>
              <a:rPr lang="en-IN" dirty="0" smtClean="0"/>
              <a:t>Adolescents </a:t>
            </a:r>
            <a:r>
              <a:rPr lang="en-IN" dirty="0"/>
              <a:t>and Youth Organization and </a:t>
            </a:r>
            <a:endParaRPr lang="en-IN" dirty="0" smtClean="0"/>
          </a:p>
          <a:p>
            <a:pPr lvl="1"/>
            <a:r>
              <a:rPr lang="en-IN" dirty="0" smtClean="0"/>
              <a:t>Government </a:t>
            </a:r>
            <a:r>
              <a:rPr lang="en-IN" dirty="0"/>
              <a:t>(including states and allied Ministries</a:t>
            </a:r>
            <a:r>
              <a:rPr lang="en-IN" dirty="0" smtClean="0"/>
              <a:t>)</a:t>
            </a:r>
            <a:endParaRPr lang="en-IN" dirty="0"/>
          </a:p>
          <a:p>
            <a:pPr lvl="0"/>
            <a:r>
              <a:rPr lang="en-IN" b="1" dirty="0"/>
              <a:t>Four </a:t>
            </a:r>
            <a:r>
              <a:rPr lang="en-IN" dirty="0"/>
              <a:t>priority areas </a:t>
            </a:r>
            <a:r>
              <a:rPr lang="en-IN" dirty="0"/>
              <a:t>identified to galvanize efforts, augment momentum and mainstream innovative solutions and </a:t>
            </a:r>
            <a:r>
              <a:rPr lang="en-IN" dirty="0" smtClean="0"/>
              <a:t>suggesting actionable recommendations:</a:t>
            </a:r>
          </a:p>
          <a:p>
            <a:pPr lvl="1"/>
            <a:r>
              <a:rPr lang="en-IN" dirty="0" smtClean="0"/>
              <a:t>Early Childhood Development</a:t>
            </a:r>
          </a:p>
          <a:p>
            <a:pPr lvl="1"/>
            <a:r>
              <a:rPr lang="en-IN" dirty="0" smtClean="0"/>
              <a:t>Adolescent health &amp; Well-being</a:t>
            </a:r>
          </a:p>
          <a:p>
            <a:pPr lvl="1"/>
            <a:r>
              <a:rPr lang="en-IN" dirty="0" smtClean="0"/>
              <a:t>Quality, Equity &amp; Dignity in health services</a:t>
            </a:r>
          </a:p>
          <a:p>
            <a:pPr lvl="1"/>
            <a:r>
              <a:rPr lang="en-IN" dirty="0" smtClean="0"/>
              <a:t>Urban health</a:t>
            </a:r>
          </a:p>
          <a:p>
            <a:pPr lvl="0"/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4462ED-6675-4E61-8EF5-A14DACD8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" y="35416"/>
            <a:ext cx="2947482" cy="682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2B7011-48B4-4F0E-8188-22FDD40C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47" y="54787"/>
            <a:ext cx="2229853" cy="64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2728C4-9013-4261-AA66-6962D27DF5BB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314" b="18339"/>
          <a:stretch/>
        </p:blipFill>
        <p:spPr bwMode="auto">
          <a:xfrm>
            <a:off x="80198" y="4015819"/>
            <a:ext cx="3226410" cy="196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90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D3CD2-E441-4506-AAB9-063993BD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10187" cy="4601183"/>
          </a:xfrm>
        </p:spPr>
        <p:txBody>
          <a:bodyPr/>
          <a:lstStyle/>
          <a:p>
            <a:r>
              <a:rPr lang="en-US" dirty="0" err="1" smtClean="0"/>
              <a:t>Multistakeholder</a:t>
            </a:r>
            <a:r>
              <a:rPr lang="en-US" dirty="0" smtClean="0"/>
              <a:t> platforms: From rhetoric to action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BF00F9-A89F-4B05-9854-83FD3570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332586"/>
            <a:ext cx="7315200" cy="5120640"/>
          </a:xfrm>
        </p:spPr>
        <p:txBody>
          <a:bodyPr anchor="ctr">
            <a:normAutofit/>
          </a:bodyPr>
          <a:lstStyle/>
          <a:p>
            <a:r>
              <a:rPr lang="en-IN" sz="2400" dirty="0" smtClean="0"/>
              <a:t>The MoHFW, India holds annual good and replicable prcatices workshop to provide an opportunity to States and partners for cross-learning and evidence for action. </a:t>
            </a:r>
            <a:endParaRPr lang="en-IN" sz="2400" dirty="0"/>
          </a:p>
          <a:p>
            <a:endParaRPr lang="en-IN" sz="2400" dirty="0" smtClean="0"/>
          </a:p>
          <a:p>
            <a:r>
              <a:rPr lang="en-IN" sz="2400" dirty="0" smtClean="0"/>
              <a:t>Various ministries and departments have entered formal partnerships for cross sectoral action:</a:t>
            </a:r>
          </a:p>
          <a:p>
            <a:pPr lvl="1"/>
            <a:r>
              <a:rPr lang="en-IN" sz="2400" dirty="0" smtClean="0"/>
              <a:t>117 aspirational districts for transformation by 2022</a:t>
            </a:r>
          </a:p>
          <a:p>
            <a:pPr lvl="1"/>
            <a:r>
              <a:rPr lang="en-IN" sz="2400" dirty="0" smtClean="0"/>
              <a:t>Intensified Mission Indradhanush- immunization</a:t>
            </a:r>
          </a:p>
          <a:p>
            <a:pPr lvl="1"/>
            <a:r>
              <a:rPr lang="en-IN" sz="2400" dirty="0" smtClean="0"/>
              <a:t>Beti Bachao Beti Padhao (Save the Girl Child and educate her)</a:t>
            </a:r>
          </a:p>
          <a:p>
            <a:pPr lvl="1"/>
            <a:r>
              <a:rPr lang="en-IN" sz="2400" dirty="0" smtClean="0"/>
              <a:t>Gram Swaraj Abhiyan (emowering the villages through seven essential services from seven departments)</a:t>
            </a:r>
            <a:endParaRPr lang="en-IN" sz="2400" dirty="0" smtClean="0"/>
          </a:p>
          <a:p>
            <a:endParaRPr lang="en-IN" sz="2800" dirty="0"/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F4F86F-7F99-4A27-8046-1AD5584C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" y="35416"/>
            <a:ext cx="2947482" cy="682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A19537-83A7-4825-8F14-D6D6EEAFC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47" y="54787"/>
            <a:ext cx="2229853" cy="6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031" y="1143000"/>
            <a:ext cx="3074973" cy="237744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 </a:t>
            </a:r>
            <a:endParaRPr lang="en-US" sz="5400" dirty="0"/>
          </a:p>
        </p:txBody>
      </p:sp>
      <p:pic>
        <p:nvPicPr>
          <p:cNvPr id="7" name="Picture Placeholder 6" descr="IMG_061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6" r="-7086"/>
          <a:stretch>
            <a:fillRect/>
          </a:stretch>
        </p:blipFill>
        <p:spPr>
          <a:xfrm rot="5400000">
            <a:off x="4151329" y="1064661"/>
            <a:ext cx="7238398" cy="4754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494</Words>
  <Application>Microsoft Macintosh PowerPoint</Application>
  <PresentationFormat>Custom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Frame</vt:lpstr>
      <vt:lpstr>Reflections from the Government of India on the Partners’ Forum 2018 </vt:lpstr>
      <vt:lpstr>Partners’ Forum 2018</vt:lpstr>
      <vt:lpstr>Commitment from the Government of India </vt:lpstr>
      <vt:lpstr>Commitment from the Government of India </vt:lpstr>
      <vt:lpstr>India’s adaptation of the Global Strategy </vt:lpstr>
      <vt:lpstr>Developing country led Multi-stakeholders Platforms </vt:lpstr>
      <vt:lpstr>Multistakeholder platforms: From rhetoric to action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Reflection from the Government of India on the Partners’ Forum 2018 </dc:title>
  <dc:creator>Nidhi Dubey</dc:creator>
  <cp:lastModifiedBy>Nimisha Goel</cp:lastModifiedBy>
  <cp:revision>12</cp:revision>
  <dcterms:created xsi:type="dcterms:W3CDTF">2018-12-13T05:39:56Z</dcterms:created>
  <dcterms:modified xsi:type="dcterms:W3CDTF">2018-12-14T03:36:15Z</dcterms:modified>
</cp:coreProperties>
</file>